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73" r:id="rId5"/>
    <p:sldId id="274" r:id="rId6"/>
    <p:sldId id="257" r:id="rId7"/>
    <p:sldId id="258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  <p:sldId id="271" r:id="rId17"/>
    <p:sldId id="272" r:id="rId18"/>
    <p:sldId id="26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9336B8-D009-4EE4-86A6-5334B9268F20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F299DAE-0462-423C-9646-E624B225E10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1.wdp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7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../word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../word/media/hdphoto2.wdp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../word/media/hdphoto4.wdp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../word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../word/media/hdphoto1.wdp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7" Type="http://schemas.microsoft.com/office/2007/relationships/hdphoto" Target="../../word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  <a:latin typeface="Impact" pitchFamily="34" charset="0"/>
                <a:cs typeface="Arial" pitchFamily="34" charset="0"/>
              </a:rPr>
              <a:t>Акція </a:t>
            </a:r>
            <a:r>
              <a:rPr lang="uk-UA" dirty="0" err="1" smtClean="0">
                <a:solidFill>
                  <a:srgbClr val="00B0F0"/>
                </a:solidFill>
                <a:latin typeface="Impact" pitchFamily="34" charset="0"/>
                <a:cs typeface="Arial" pitchFamily="34" charset="0"/>
              </a:rPr>
              <a:t>“</a:t>
            </a:r>
            <a:r>
              <a:rPr lang="uk-UA" dirty="0" err="1" smtClean="0">
                <a:solidFill>
                  <a:srgbClr val="00B0F0"/>
                </a:solidFill>
                <a:latin typeface="Impact" pitchFamily="34" charset="0"/>
                <a:cs typeface="Arial" pitchFamily="34" charset="0"/>
              </a:rPr>
              <a:t>Індивідуальна</a:t>
            </a:r>
            <a:r>
              <a:rPr lang="uk-UA" dirty="0" smtClean="0">
                <a:solidFill>
                  <a:srgbClr val="00B0F0"/>
                </a:solidFill>
                <a:latin typeface="Impact" pitchFamily="34" charset="0"/>
                <a:cs typeface="Arial" pitchFamily="34" charset="0"/>
              </a:rPr>
              <a:t> творча справа </a:t>
            </a:r>
            <a:r>
              <a:rPr lang="uk-UA" dirty="0" err="1" smtClean="0">
                <a:solidFill>
                  <a:srgbClr val="00B0F0"/>
                </a:solidFill>
                <a:latin typeface="Impact" pitchFamily="34" charset="0"/>
                <a:cs typeface="Arial" pitchFamily="34" charset="0"/>
              </a:rPr>
              <a:t>“мій</a:t>
            </a:r>
            <a:r>
              <a:rPr lang="uk-UA" dirty="0" smtClean="0">
                <a:solidFill>
                  <a:srgbClr val="00B0F0"/>
                </a:solidFill>
                <a:latin typeface="Impact" pitchFamily="34" charset="0"/>
                <a:cs typeface="Arial" pitchFamily="34" charset="0"/>
              </a:rPr>
              <a:t> перший найкращий </a:t>
            </a:r>
            <a:r>
              <a:rPr lang="uk-UA" dirty="0" err="1" smtClean="0">
                <a:solidFill>
                  <a:srgbClr val="00B0F0"/>
                </a:solidFill>
                <a:latin typeface="Impact" pitchFamily="34" charset="0"/>
                <a:cs typeface="Arial" pitchFamily="34" charset="0"/>
              </a:rPr>
              <a:t>зошит”</a:t>
            </a:r>
            <a:r>
              <a:rPr lang="ru-RU" dirty="0" smtClean="0">
                <a:latin typeface="Impact" pitchFamily="34" charset="0"/>
                <a:cs typeface="Arial" pitchFamily="34" charset="0"/>
              </a:rPr>
              <a:t/>
            </a:r>
            <a:br>
              <a:rPr lang="ru-RU" dirty="0" smtClean="0">
                <a:latin typeface="Impact" pitchFamily="34" charset="0"/>
                <a:cs typeface="Arial" pitchFamily="34" charset="0"/>
              </a:rPr>
            </a:br>
            <a:endParaRPr lang="ru-RU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Комунальна установа </a:t>
            </a:r>
            <a:r>
              <a:rPr lang="uk-UA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“Мурованокуриловецький</a:t>
            </a:r>
            <a:r>
              <a:rPr lang="uk-UA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районний методичний </a:t>
            </a:r>
            <a:r>
              <a:rPr lang="uk-UA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кабінет”</a:t>
            </a:r>
            <a:endParaRPr lang="uk-UA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СЗШ І-ІІ ступенів села Дружба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4857760"/>
            <a:ext cx="67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Вчитель: Слободянюк В.В.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614364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" pitchFamily="34" charset="0"/>
                <a:cs typeface="Arial" pitchFamily="34" charset="0"/>
              </a:rPr>
              <a:t>2013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Зустріч-гра </a:t>
            </a:r>
            <a:r>
              <a:rPr lang="uk-UA" dirty="0" err="1" smtClean="0"/>
              <a:t>“Будемо</a:t>
            </a:r>
            <a:r>
              <a:rPr lang="uk-UA" dirty="0" smtClean="0"/>
              <a:t> </a:t>
            </a:r>
            <a:r>
              <a:rPr lang="uk-UA" dirty="0" err="1" smtClean="0"/>
              <a:t>знайомі”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5720" y="1285860"/>
            <a:ext cx="3714776" cy="2643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7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57686" y="3500438"/>
            <a:ext cx="4500594" cy="2902477"/>
          </a:xfrm>
          <a:prstGeom prst="roundRect">
            <a:avLst>
              <a:gd name="adj" fmla="val 11111"/>
            </a:avLst>
          </a:prstGeom>
          <a:ln w="190500" cap="rnd">
            <a:solidFill>
              <a:srgbClr val="3EBC44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  <a:latin typeface="Comic Sans MS" pitchFamily="66" charset="0"/>
              </a:rPr>
              <a:t>Юні математики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7" y="1714488"/>
            <a:ext cx="4071966" cy="2960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9EA3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7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654174">
            <a:off x="4853662" y="3635582"/>
            <a:ext cx="3951618" cy="2687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  <a:latin typeface="Comic Sans MS" pitchFamily="66" charset="0"/>
              </a:rPr>
              <a:t>Урок-свято </a:t>
            </a:r>
            <a:r>
              <a:rPr lang="uk-UA" dirty="0" err="1" smtClean="0">
                <a:solidFill>
                  <a:srgbClr val="00B0F0"/>
                </a:solidFill>
                <a:latin typeface="Comic Sans MS" pitchFamily="66" charset="0"/>
              </a:rPr>
              <a:t>“Стежинка</a:t>
            </a:r>
            <a:r>
              <a:rPr lang="uk-UA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omic Sans MS" pitchFamily="66" charset="0"/>
              </a:rPr>
              <a:t>добра”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4282" y="1571612"/>
            <a:ext cx="4071966" cy="3097992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9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0" y="3500438"/>
            <a:ext cx="4233224" cy="307181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Конкурс малюнка “Я і </a:t>
            </a:r>
            <a:r>
              <a:rPr lang="uk-UA" dirty="0" err="1" smtClean="0">
                <a:latin typeface="Comic Sans MS" pitchFamily="66" charset="0"/>
              </a:rPr>
              <a:t>природа”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4282" y="1285860"/>
            <a:ext cx="3786184" cy="2785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7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143372" y="3071810"/>
            <a:ext cx="4732655" cy="3549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Свято зошита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14481" y="1071546"/>
            <a:ext cx="600079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71605" y="1000108"/>
            <a:ext cx="6143668" cy="4786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Comic Sans MS" pitchFamily="66" charset="0"/>
              </a:rPr>
              <a:t>Весело на святі нам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4500594" cy="3286148"/>
          </a:xfrm>
          <a:prstGeom prst="roundRect">
            <a:avLst/>
          </a:prstGeom>
          <a:blipFill>
            <a:blip r:embed="rId2" cstate="print">
              <a:extLst>
                <a:ext uri="{BEBA8EAE-BF5A-486C-A8C5-ECC9F3942E4B}">
                  <a14:imgProps xmlns="" xmlns:dgm="http://schemas.openxmlformats.org/drawingml/2006/diagram" xmlns:a14="http://schemas.microsoft.com/office/drawing/2010/main" xmlns:lc="http://schemas.openxmlformats.org/drawingml/2006/lockedCanvas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4786314" y="3571876"/>
            <a:ext cx="4143404" cy="3143272"/>
          </a:xfrm>
          <a:prstGeom prst="roundRect">
            <a:avLst/>
          </a:prstGeom>
          <a:blipFill>
            <a:blip r:embed="rId4" cstate="print">
              <a:extLst>
                <a:ext uri="{BEBA8EAE-BF5A-486C-A8C5-ECC9F3942E4B}">
                  <a14:imgProps xmlns="" xmlns:dgm="http://schemas.openxmlformats.org/drawingml/2006/diagram" xmlns:a14="http://schemas.microsoft.com/office/drawing/2010/main" xmlns:lc="http://schemas.openxmlformats.org/drawingml/2006/lockedCanvas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48" y="357166"/>
            <a:ext cx="4568399" cy="3000396"/>
          </a:xfrm>
          <a:prstGeom prst="roundRect">
            <a:avLst/>
          </a:prstGeom>
          <a:blipFill>
            <a:blip r:embed="rId2" cstate="print">
              <a:extLst>
                <a:ext uri="{BEBA8EAE-BF5A-486C-A8C5-ECC9F3942E4B}">
                  <a14:imgProps xmlns="" xmlns:dgm="http://schemas.openxmlformats.org/drawingml/2006/diagram" xmlns:a14="http://schemas.microsoft.com/office/drawing/2010/main" xmlns:lc="http://schemas.openxmlformats.org/drawingml/2006/lockedCanvas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357158" y="3286124"/>
            <a:ext cx="3929090" cy="3205478"/>
          </a:xfrm>
          <a:prstGeom prst="roundRect">
            <a:avLst/>
          </a:prstGeom>
          <a:blipFill>
            <a:blip r:embed="rId7" cstate="print">
              <a:extLst>
                <a:ext uri="{BEBA8EAE-BF5A-486C-A8C5-ECC9F3942E4B}">
                  <a14:imgProps xmlns="" xmlns:dgm="http://schemas.openxmlformats.org/drawingml/2006/diagram" xmlns:a14="http://schemas.microsoft.com/office/drawing/2010/main" xmlns:lc="http://schemas.openxmlformats.org/drawingml/2006/lockedCanvas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85884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КАЛЕНДАРНО-ТЕМАТИЧНИЙ ПЛАН</a:t>
            </a: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реалізації індивідуальної творчої справи</a:t>
            </a: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«Мій перший найкращий зошит»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32" y="1285860"/>
          <a:ext cx="4929222" cy="5357849"/>
        </p:xfrm>
        <a:graphic>
          <a:graphicData uri="http://schemas.openxmlformats.org/drawingml/2006/table">
            <a:tbl>
              <a:tblPr/>
              <a:tblGrid>
                <a:gridCol w="312188"/>
                <a:gridCol w="3663782"/>
                <a:gridCol w="953252"/>
              </a:tblGrid>
              <a:tr h="382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Calibri"/>
                          <a:ea typeface="Calibri"/>
                          <a:cs typeface="Times New Roman"/>
                        </a:rPr>
                        <a:t>п/</a:t>
                      </a:r>
                      <a:r>
                        <a:rPr lang="uk-UA" sz="1050" b="1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Calibri"/>
                          <a:ea typeface="Calibri"/>
                          <a:cs typeface="Times New Roman"/>
                        </a:rPr>
                        <a:t>                                      Тематика  заходів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Calibri"/>
                          <a:ea typeface="Calibri"/>
                          <a:cs typeface="Times New Roman"/>
                        </a:rPr>
                        <a:t>       Термін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Оголошення про проведення ІТС. Вступна бесіда з батьками та учнями класу.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05.11.12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Підготовка обладнання ІТС (оформлення зошитів, виставки, атрибутів)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06.11. – 08.11.2012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Початок ІТС «Мій перший найкращий зошит».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9 листопада - День української писемності та мови.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Конкурс читців віршів про мову.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09.11.2012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зошит». 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Етична бесіда: 16 листопада – Міжнародний день толерантності. Урок-гра «Вміння спілкуватися»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12.11- 16.11.2012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зошит». 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Зустріч-гра «Будемо знайомі». Практична робота: Складання словесного портрета «Який(яка) я?» Інформаційне повідомлення: 20 листопада – Всесвітній день прав дитини. Бесіда «Ніхто не має права ображати дитину».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19.11. – 23.11.2012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зошит».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Зустріч-гра «Будемо знайомі». Практична робота: Виставка світлин «Я і природа».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26.11. – 30.11.2012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зошит».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Акція підтримки «Я простягаю руку допомоги»: 3 грудня – Міжнародний день інвалідів». Бесіда «Гуманне ставлення до людей з вадами».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03.12.- 07.12.2012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зошит». 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Інформаційне повідомлення: «9 грудня – День благодійності». Урок-свято «Стежина добра»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10.12. – 14.12.2012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214291"/>
          <a:ext cx="4786346" cy="6429418"/>
        </p:xfrm>
        <a:graphic>
          <a:graphicData uri="http://schemas.openxmlformats.org/drawingml/2006/table">
            <a:tbl>
              <a:tblPr/>
              <a:tblGrid>
                <a:gridCol w="303139"/>
                <a:gridCol w="3557587"/>
                <a:gridCol w="925620"/>
              </a:tblGrid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Моно-проект-традиція «Сюрприз від щирого серця».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Бесіда-конкурс «Букет замість ялинки</a:t>
                      </a:r>
                      <a:r>
                        <a:rPr lang="uk-UA" sz="1050" dirty="0" smtClean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Моно-проект-традиція «Сюрприз від щирого серця»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Майстерня </a:t>
                      </a:r>
                      <a:r>
                        <a:rPr lang="uk-UA" sz="1050" dirty="0" err="1">
                          <a:latin typeface="Calibri"/>
                          <a:ea typeface="Calibri"/>
                          <a:cs typeface="Times New Roman"/>
                        </a:rPr>
                        <a:t>Саморобкіна</a:t>
                      </a: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. Виготовлення новорічних сувенірів.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17.12- 21.12.2012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latin typeface="Calibri"/>
                          <a:ea typeface="Calibri"/>
                          <a:cs typeface="Times New Roman"/>
                        </a:rPr>
                        <a:t>24.12</a:t>
                      </a: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. – 28.12.2012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11 січня – Всесвітній день «Спасибі». Індивідуальна добродійна справа «Дякую».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Практична робота: Якщо добрий ти. Створення «Дерева добра».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14.01.- 18.01.2013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21 січня – Міжнародний день обіймів. Виставка світлин «Найніжніші обійми у світі»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Зустріч</a:t>
                      </a:r>
                      <a:r>
                        <a:rPr lang="ru-RU" sz="1050">
                          <a:latin typeface="Calibri"/>
                          <a:ea typeface="Calibri"/>
                          <a:cs typeface="Times New Roman"/>
                        </a:rPr>
                        <a:t>– гра «Будемо знайом</a:t>
                      </a: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050">
                          <a:latin typeface="Calibri"/>
                          <a:ea typeface="Calibri"/>
                          <a:cs typeface="Times New Roman"/>
                        </a:rPr>
                        <a:t>». Творче</a:t>
                      </a: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 завдання «Серце доброти»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21.01. – 25.01.2013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Інформаційне повідомлення: 30 січня – День </a:t>
                      </a:r>
                      <a:r>
                        <a:rPr lang="uk-UA" sz="1050" dirty="0" err="1">
                          <a:latin typeface="Calibri"/>
                          <a:ea typeface="Calibri"/>
                          <a:cs typeface="Times New Roman"/>
                        </a:rPr>
                        <a:t>пам</a:t>
                      </a: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яті Героїв </a:t>
                      </a:r>
                      <a:r>
                        <a:rPr lang="uk-UA" sz="1050" dirty="0" err="1">
                          <a:latin typeface="Calibri"/>
                          <a:ea typeface="Calibri"/>
                          <a:cs typeface="Times New Roman"/>
                        </a:rPr>
                        <a:t>Крут</a:t>
                      </a: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. Зустріч-гра «Будемо знайомі».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Гра-конкурс «Чарівна паличка»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28.01. – 01.02.2013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Урок-екскурсія милування природою «Мистецька галерея зими»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Проект-традиція «Відкриваємо скриньку добрих справ»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04.02.-08.02.2013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ІТС «Мій перший найкращий зошит»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11 лютого – Всесвітній день хворого. Етична бесіда «Візит до хворого».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17 лютого – Міжнародний день спонтанного вияву доброти.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Акція: «Підтримую Міжнародний день спонтанного вияву доброти».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Підсумкова бесіда «Яким має бути добро на Землі?»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11.02. – 15.02.2013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latin typeface="Calibri"/>
                          <a:ea typeface="Calibri"/>
                          <a:cs typeface="Times New Roman"/>
                        </a:rPr>
                        <a:t>Підготовка та проведення свята-гри: «Мій перший найкращий зошит – мій перший успіх».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Calibri"/>
                          <a:ea typeface="Calibri"/>
                          <a:cs typeface="Times New Roman"/>
                        </a:rPr>
                        <a:t>18.02. – 22.02.2013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В </a:t>
            </a:r>
            <a:r>
              <a:rPr lang="ru-RU" dirty="0" err="1" smtClean="0">
                <a:solidFill>
                  <a:srgbClr val="00B0F0"/>
                </a:solidFill>
                <a:latin typeface="Comic Sans MS" pitchFamily="66" charset="0"/>
              </a:rPr>
              <a:t>кра</a:t>
            </a:r>
            <a:r>
              <a:rPr lang="uk-UA" dirty="0" err="1" smtClean="0">
                <a:solidFill>
                  <a:srgbClr val="00B0F0"/>
                </a:solidFill>
                <a:latin typeface="Comic Sans MS" pitchFamily="66" charset="0"/>
              </a:rPr>
              <a:t>їні</a:t>
            </a:r>
            <a:r>
              <a:rPr lang="uk-UA" dirty="0" smtClean="0">
                <a:solidFill>
                  <a:srgbClr val="00B0F0"/>
                </a:solidFill>
                <a:latin typeface="Comic Sans MS" pitchFamily="66" charset="0"/>
              </a:rPr>
              <a:t> геометричних фігур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57290" y="1214422"/>
            <a:ext cx="6357982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85852" y="857232"/>
            <a:ext cx="607223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Майстерня </a:t>
            </a:r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Саморобкіна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28728" y="1428736"/>
            <a:ext cx="5929354" cy="485778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43042" y="1214422"/>
            <a:ext cx="6000792" cy="5143536"/>
          </a:xfrm>
          <a:prstGeom prst="ellipse">
            <a:avLst/>
          </a:prstGeom>
          <a:ln w="190500" cap="rnd">
            <a:solidFill>
              <a:srgbClr val="C547A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Мій перший Найкращий зошит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4282" y="1428736"/>
            <a:ext cx="3786214" cy="278608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/>
          <p:nvPr/>
        </p:nvPicPr>
        <p:blipFill>
          <a:blip r:embed="rId9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29058" y="2643182"/>
            <a:ext cx="4608830" cy="3447935"/>
          </a:xfrm>
          <a:prstGeom prst="ellipse">
            <a:avLst/>
          </a:prstGeom>
          <a:ln w="190500" cap="rnd">
            <a:solidFill>
              <a:srgbClr val="CDD12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6" y="357166"/>
            <a:ext cx="4572032" cy="3357562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29190" y="3857628"/>
            <a:ext cx="3644055" cy="2433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556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Трек</vt:lpstr>
      <vt:lpstr>Метро</vt:lpstr>
      <vt:lpstr>1_Метро</vt:lpstr>
      <vt:lpstr>Акція “Індивідуальна творча справа “мій перший найкращий зошит” </vt:lpstr>
      <vt:lpstr>КАЛЕНДАРНО-ТЕМАТИЧНИЙ ПЛАН       реалізації індивідуальної творчої справи              «Мій перший найкращий зошит» </vt:lpstr>
      <vt:lpstr>Слайд 3</vt:lpstr>
      <vt:lpstr>В країні геометричних фігур</vt:lpstr>
      <vt:lpstr>Слайд 5</vt:lpstr>
      <vt:lpstr>Майстерня Саморобкіна</vt:lpstr>
      <vt:lpstr>Слайд 7</vt:lpstr>
      <vt:lpstr>Мій перший Найкращий зошит</vt:lpstr>
      <vt:lpstr>Слайд 9</vt:lpstr>
      <vt:lpstr>Зустріч-гра “Будемо знайомі”</vt:lpstr>
      <vt:lpstr>Юні математики</vt:lpstr>
      <vt:lpstr>Урок-свято “Стежинка добра”</vt:lpstr>
      <vt:lpstr>Конкурс малюнка “Я і природа”</vt:lpstr>
      <vt:lpstr>Свято зошита</vt:lpstr>
      <vt:lpstr>Слайд 15</vt:lpstr>
      <vt:lpstr>Весело на святі нам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4</cp:revision>
  <dcterms:created xsi:type="dcterms:W3CDTF">2013-02-25T11:02:10Z</dcterms:created>
  <dcterms:modified xsi:type="dcterms:W3CDTF">2013-02-25T11:41:41Z</dcterms:modified>
</cp:coreProperties>
</file>